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1" r:id="rId3"/>
    <p:sldId id="284" r:id="rId4"/>
    <p:sldId id="307" r:id="rId5"/>
    <p:sldId id="286" r:id="rId6"/>
    <p:sldId id="309" r:id="rId7"/>
    <p:sldId id="265" r:id="rId8"/>
    <p:sldId id="296" r:id="rId9"/>
    <p:sldId id="312" r:id="rId10"/>
    <p:sldId id="308" r:id="rId11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99"/>
    <a:srgbClr val="100000"/>
    <a:srgbClr val="140000"/>
    <a:srgbClr val="0C0000"/>
    <a:srgbClr val="003399"/>
    <a:srgbClr val="FFFF66"/>
    <a:srgbClr val="FFFF00"/>
    <a:srgbClr val="6699FF"/>
    <a:srgbClr val="D6A3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0" autoAdjust="0"/>
  </p:normalViewPr>
  <p:slideViewPr>
    <p:cSldViewPr showGuides="1">
      <p:cViewPr>
        <p:scale>
          <a:sx n="76" d="100"/>
          <a:sy n="76" d="100"/>
        </p:scale>
        <p:origin x="-99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864DB777-93B5-4820-A930-FA5611BBE50F}" type="datetimeFigureOut">
              <a:rPr lang="it-IT" smtClean="0"/>
              <a:pPr/>
              <a:t>30/10/2014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8888067F-F8B0-4BE8-A756-FE4FBA1834C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67465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8067F-F8B0-4BE8-A756-FE4FBA1834C9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EF0CBF1-461D-4279-8FA9-2F36DA8BF660}" type="slidenum">
              <a:rPr lang="it-IT" smtClean="0"/>
              <a:pPr defTabSz="912813"/>
              <a:t>2</a:t>
            </a:fld>
            <a:endParaRPr lang="it-IT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8067F-F8B0-4BE8-A756-FE4FBA1834C9}" type="slidenum">
              <a:rPr lang="it-IT" smtClean="0"/>
              <a:pPr/>
              <a:t>5</a:t>
            </a:fld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Dall’analisi della casistica risultano interessati quasi tutti i Dipartimenti.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maggiore numero di richieste di mediazione si è concentrato nei  Dipartimenti Emergenza, Chirurgico,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Materno-Infantile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Medico. Ciò si ritiene attribuibile con ogni probabilità alla complessità organizzativa e alle peculiarità dello specifico contesto clinico.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8067F-F8B0-4BE8-A756-FE4FBA1834C9}" type="slidenum">
              <a:rPr lang="it-IT" smtClean="0"/>
              <a:pPr/>
              <a:t>6</a:t>
            </a:fld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1200" dirty="0" smtClean="0"/>
              <a:t> Il tempo dedicato all’ascolto, sia del paziente che del familiare appare </a:t>
            </a:r>
          </a:p>
          <a:p>
            <a:r>
              <a:rPr lang="it-IT" sz="1200" dirty="0" smtClean="0"/>
              <a:t>                 talora scarso e frammentario, con conseguente carenza di informazioni </a:t>
            </a:r>
          </a:p>
          <a:p>
            <a:r>
              <a:rPr lang="it-IT" sz="1200" dirty="0" smtClean="0"/>
              <a:t>                  utili sullo stato di salute del paziente.</a:t>
            </a:r>
          </a:p>
          <a:p>
            <a:endParaRPr lang="it-IT" sz="1200" dirty="0" smtClean="0"/>
          </a:p>
          <a:p>
            <a:pPr>
              <a:buFont typeface="Arial" pitchFamily="34" charset="0"/>
              <a:buChar char="•"/>
            </a:pPr>
            <a:r>
              <a:rPr lang="it-IT" sz="1200" dirty="0" smtClean="0"/>
              <a:t>                   Appare critico il passaggio di informazioni relative ai percorsi  clinico-</a:t>
            </a:r>
          </a:p>
          <a:p>
            <a:r>
              <a:rPr lang="it-IT" sz="1200" dirty="0" smtClean="0"/>
              <a:t>                    assistenziali sia tra gli operatori sanitari che  tra gli stessi e i cittadini;   </a:t>
            </a:r>
          </a:p>
          <a:p>
            <a:r>
              <a:rPr lang="it-IT" sz="1200" dirty="0" smtClean="0"/>
              <a:t>                    ciò ha comportato  talora un ritardo diagnostico e terapeutico.</a:t>
            </a:r>
          </a:p>
          <a:p>
            <a:endParaRPr lang="it-IT" sz="1200" dirty="0" smtClean="0"/>
          </a:p>
          <a:p>
            <a:pPr>
              <a:buFont typeface="Arial" pitchFamily="34" charset="0"/>
              <a:buChar char="•"/>
            </a:pPr>
            <a:r>
              <a:rPr lang="it-IT" sz="1200" dirty="0" smtClean="0"/>
              <a:t>                     In alcuni casi sembrano essere sottovalutati  gli aspetti emotivi ed </a:t>
            </a:r>
          </a:p>
          <a:p>
            <a:r>
              <a:rPr lang="it-IT" sz="1200" dirty="0" smtClean="0"/>
              <a:t>                     emozionali  del paziente e dei familiari, con conseguente escalation </a:t>
            </a:r>
          </a:p>
          <a:p>
            <a:r>
              <a:rPr lang="it-IT" sz="1200" dirty="0" smtClean="0"/>
              <a:t>                     del conflitto fino a possibili manifestazioni aggressive.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8067F-F8B0-4BE8-A756-FE4FBA1834C9}" type="slidenum">
              <a:rPr lang="it-IT" smtClean="0"/>
              <a:pPr/>
              <a:t>7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504056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504056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60936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9D02-6ACE-49DC-A011-1620DAD19224}" type="datetimeFigureOut">
              <a:rPr lang="it-IT"/>
              <a:pPr>
                <a:defRPr/>
              </a:pPr>
              <a:t>30/10/2014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0B16-234F-4FC1-BA55-0319C9BECBE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5188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148064" y="274638"/>
            <a:ext cx="2088232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4618856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3964-D25F-43A1-9ED9-92ADCCD3ED68}" type="datetimeFigureOut">
              <a:rPr lang="it-IT"/>
              <a:pPr>
                <a:defRPr/>
              </a:pPr>
              <a:t>30/10/2014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F45E-A3B2-4F81-B106-1D6820182AC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84889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99CC-CB98-4F14-903D-4E1588356967}" type="datetimeFigureOut">
              <a:rPr lang="it-IT"/>
              <a:pPr>
                <a:defRPr/>
              </a:pPr>
              <a:t>30/10/2014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5EF54-BFE6-4BB9-8E23-EED23AD9013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50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51398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51398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C0361-8453-4379-97DC-FED0AE4439DA}" type="datetimeFigureOut">
              <a:rPr lang="it-IT"/>
              <a:pPr>
                <a:defRPr/>
              </a:pPr>
              <a:t>30/10/2014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6822-BD19-441B-A791-1079549C64C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1911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466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47864" y="1628800"/>
            <a:ext cx="388843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1CF9-868F-4793-95B2-7B3ED754F186}" type="datetimeFigureOut">
              <a:rPr lang="it-IT"/>
              <a:pPr>
                <a:defRPr/>
              </a:pPr>
              <a:t>30/10/2014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B937-A14A-4EA1-ADDC-23417AC6379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87918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3227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</a:t>
            </a:r>
          </a:p>
        </p:txBody>
      </p:sp>
      <p:sp>
        <p:nvSpPr>
          <p:cNvPr id="10" name="Segnaposto testo 2"/>
          <p:cNvSpPr>
            <a:spLocks noGrp="1"/>
          </p:cNvSpPr>
          <p:nvPr>
            <p:ph type="body" idx="13"/>
          </p:nvPr>
        </p:nvSpPr>
        <p:spPr>
          <a:xfrm>
            <a:off x="3995936" y="1565102"/>
            <a:ext cx="32507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13405-6DE9-427E-A1D6-AAEB5A1B9045}" type="datetimeFigureOut">
              <a:rPr lang="it-IT"/>
              <a:pPr>
                <a:defRPr/>
              </a:pPr>
              <a:t>30/10/2014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7DDB-7C50-4AB7-AB23-A1697974953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30362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6992-3585-4FF5-AAEF-895CEB8C2DD9}" type="datetimeFigureOut">
              <a:rPr lang="it-IT"/>
              <a:pPr>
                <a:defRPr/>
              </a:pPr>
              <a:t>30/10/2014</a:t>
            </a:fld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C8DF4-E9A5-41B5-952B-1EDBDCBAD80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60443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10FF-4CA4-41C3-81A0-471352377437}" type="datetimeFigureOut">
              <a:rPr lang="it-IT"/>
              <a:pPr>
                <a:defRPr/>
              </a:pPr>
              <a:t>30/10/2014</a:t>
            </a:fld>
            <a:endParaRPr lang="it-IT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CC80-52CE-4DE3-BA7D-FEAE5F1A837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43198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366124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535B4-CDFF-4300-B702-23A8831329EB}" type="datetimeFigureOut">
              <a:rPr lang="it-IT"/>
              <a:pPr>
                <a:defRPr/>
              </a:pPr>
              <a:t>30/10/2014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2A21-704B-4E5C-9279-7FD32E647E5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98113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800600"/>
            <a:ext cx="676875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67544" y="612775"/>
            <a:ext cx="6768752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676875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AF86-F6B0-4E7D-AA62-D930F9321AFD}" type="datetimeFigureOut">
              <a:rPr lang="it-IT"/>
              <a:pPr>
                <a:defRPr/>
              </a:pPr>
              <a:t>30/10/2014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93AE2-F4E7-4B0E-B2E5-37754B74CAB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82850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778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78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373422-B0EB-4E45-8867-AE34F5AE41C3}" type="datetimeFigureOut">
              <a:rPr lang="it-IT"/>
              <a:pPr>
                <a:defRPr/>
              </a:pPr>
              <a:t>30/10/2014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619250" y="6356350"/>
            <a:ext cx="3457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148263" y="6356350"/>
            <a:ext cx="2087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4E4A08-AB64-42E1-9A19-FD61946151B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2765699"/>
          </a:xfrm>
        </p:spPr>
        <p:txBody>
          <a:bodyPr>
            <a:normAutofit fontScale="90000"/>
          </a:bodyPr>
          <a:lstStyle/>
          <a:p>
            <a:r>
              <a:rPr lang="it-IT" sz="3500" b="1" dirty="0" smtClean="0">
                <a:solidFill>
                  <a:srgbClr val="FFC000"/>
                </a:solidFill>
              </a:rPr>
              <a:t/>
            </a:r>
            <a:br>
              <a:rPr lang="it-IT" sz="3500" b="1" dirty="0" smtClean="0">
                <a:solidFill>
                  <a:srgbClr val="FFC000"/>
                </a:solidFill>
              </a:rPr>
            </a:br>
            <a:r>
              <a:rPr lang="it-IT" sz="3500" b="1" dirty="0" smtClean="0">
                <a:solidFill>
                  <a:srgbClr val="FFC000"/>
                </a:solidFill>
              </a:rPr>
              <a:t/>
            </a:r>
            <a:br>
              <a:rPr lang="it-IT" sz="3500" b="1" dirty="0" smtClean="0">
                <a:solidFill>
                  <a:srgbClr val="FFC000"/>
                </a:solidFill>
              </a:rPr>
            </a:br>
            <a:r>
              <a:rPr lang="it-IT" sz="3600" b="1" dirty="0" smtClean="0">
                <a:solidFill>
                  <a:srgbClr val="FFC000"/>
                </a:solidFill>
              </a:rPr>
              <a:t>Un’ opportunità di cura per l’organizzazione:</a:t>
            </a:r>
            <a:r>
              <a:rPr lang="it-IT" sz="3200" dirty="0" smtClean="0">
                <a:solidFill>
                  <a:srgbClr val="FFC000"/>
                </a:solidFill>
              </a:rPr>
              <a:t/>
            </a:r>
            <a:br>
              <a:rPr lang="it-IT" sz="3200" dirty="0" smtClean="0">
                <a:solidFill>
                  <a:srgbClr val="FFC000"/>
                </a:solidFill>
              </a:rPr>
            </a:br>
            <a:r>
              <a:rPr lang="it-IT" sz="3600" b="1" dirty="0" smtClean="0">
                <a:solidFill>
                  <a:srgbClr val="FFC000"/>
                </a:solidFill>
              </a:rPr>
              <a:t>La   mediazione dei conflitti in sanità.</a:t>
            </a:r>
            <a:br>
              <a:rPr lang="it-IT" sz="3600" b="1" dirty="0" smtClean="0">
                <a:solidFill>
                  <a:srgbClr val="FFC000"/>
                </a:solidFill>
              </a:rPr>
            </a:br>
            <a:r>
              <a:rPr lang="it-IT" sz="3600" b="1" dirty="0" smtClean="0">
                <a:solidFill>
                  <a:srgbClr val="FFC000"/>
                </a:solidFill>
              </a:rPr>
              <a:t/>
            </a:r>
            <a:br>
              <a:rPr lang="it-IT" sz="3600" b="1" dirty="0" smtClean="0">
                <a:solidFill>
                  <a:srgbClr val="FFC000"/>
                </a:solidFill>
              </a:rPr>
            </a:br>
            <a:endParaRPr lang="it-IT" sz="4400" dirty="0" smtClean="0">
              <a:solidFill>
                <a:srgbClr val="FFC000"/>
              </a:solidFill>
            </a:endParaRPr>
          </a:p>
        </p:txBody>
      </p:sp>
      <p:sp>
        <p:nvSpPr>
          <p:cNvPr id="3075" name="Sottotitolo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93610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it-IT" sz="2200" dirty="0" smtClean="0">
                <a:solidFill>
                  <a:schemeClr val="bg1"/>
                </a:solidFill>
              </a:rPr>
              <a:t>  </a:t>
            </a:r>
          </a:p>
          <a:p>
            <a:pPr algn="l"/>
            <a:r>
              <a:rPr lang="it-IT" sz="72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Team mediazione: V. Nardo, D. Buriola, S. Colombari, T. Palladino,</a:t>
            </a:r>
          </a:p>
          <a:p>
            <a:pPr algn="l"/>
            <a:r>
              <a:rPr lang="it-IT" sz="72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 A. Rossini, A. Simoni, M. Tarozzi</a:t>
            </a:r>
          </a:p>
          <a:p>
            <a:pPr algn="l"/>
            <a:r>
              <a:rPr lang="it-IT" sz="72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Tutor Mediazione AUSL Bologna : Risk Manager Andrea Minarini</a:t>
            </a:r>
          </a:p>
          <a:p>
            <a:pPr marL="342900" indent="-342900" algn="l"/>
            <a:endParaRPr lang="it-IT" sz="66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1143000" indent="-1143000" algn="l">
              <a:buAutoNum type="alphaUcPeriod"/>
            </a:pPr>
            <a:endParaRPr lang="it-IT" sz="64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algn="l"/>
            <a:endParaRPr lang="it-IT" sz="6400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algn="l"/>
            <a:endParaRPr lang="it-IT" sz="6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it-IT" sz="6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it-IT" sz="6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it-IT" sz="1500" b="1" dirty="0" smtClean="0"/>
          </a:p>
          <a:p>
            <a:endParaRPr lang="it-IT" sz="1500" b="1" dirty="0" smtClean="0"/>
          </a:p>
          <a:p>
            <a:pPr algn="l"/>
            <a:r>
              <a:rPr lang="it-IT" sz="1500" dirty="0" smtClean="0"/>
              <a:t>i</a:t>
            </a:r>
          </a:p>
          <a:p>
            <a:pPr algn="l"/>
            <a:endParaRPr lang="it-IT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1417638"/>
          </a:xfrm>
        </p:spPr>
        <p:txBody>
          <a:bodyPr/>
          <a:lstStyle/>
          <a:p>
            <a:r>
              <a:rPr lang="it-I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Prospettive  per il futuro </a:t>
            </a:r>
            <a:r>
              <a:rPr lang="it-IT" sz="3200" dirty="0" smtClean="0">
                <a:latin typeface="+mn-lt"/>
              </a:rPr>
              <a:t/>
            </a:r>
            <a:br>
              <a:rPr lang="it-IT" sz="3200" dirty="0" smtClean="0">
                <a:latin typeface="+mn-lt"/>
              </a:rPr>
            </a:br>
            <a:endParaRPr lang="it-IT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36713"/>
            <a:ext cx="7668344" cy="4248472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2015-2016</a:t>
            </a:r>
          </a:p>
          <a:p>
            <a:pPr algn="just">
              <a:buNone/>
            </a:pPr>
            <a:r>
              <a:rPr lang="it-IT" sz="2800" dirty="0" smtClean="0"/>
              <a:t>	Progetto di formazione trasversale, frutto dell’analisi quinquennale sui casi di mediazione, per tutti i   Dipartimenti ospedalieri.</a:t>
            </a:r>
          </a:p>
          <a:p>
            <a:pPr algn="just">
              <a:buNone/>
            </a:pPr>
            <a:r>
              <a:rPr lang="it-IT" sz="2800" dirty="0" smtClean="0"/>
              <a:t>     La comunicazione e l’ascolto attivo come strumento strategico per i professionisti sanitari. Obiettivo: accrescere le capacità comunicative coniugando i dati clinici con gli aspetti informativi, emotivi, cognitivi e relazionali</a:t>
            </a:r>
            <a:endParaRPr lang="it-IT" sz="2800" dirty="0"/>
          </a:p>
        </p:txBody>
      </p:sp>
      <p:pic>
        <p:nvPicPr>
          <p:cNvPr id="1026" name="Picture 2" descr="http://www.atahayurveda.it/articoli/wp-content/uploads/stetoscopio-cu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013176"/>
            <a:ext cx="2952328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egnaposto contenuto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6399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179512" y="1412776"/>
            <a:ext cx="2160711" cy="1944216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2400" b="1" dirty="0"/>
              <a:t>Mediazione</a:t>
            </a:r>
          </a:p>
          <a:p>
            <a:pPr algn="ctr">
              <a:defRPr/>
            </a:pPr>
            <a:r>
              <a:rPr lang="it-IT" sz="2400" b="1" dirty="0" smtClean="0"/>
              <a:t>civile </a:t>
            </a:r>
            <a:endParaRPr lang="it-IT" sz="2400" b="1" dirty="0"/>
          </a:p>
          <a:p>
            <a:pPr algn="ctr">
              <a:defRPr/>
            </a:pPr>
            <a:r>
              <a:rPr lang="it-IT" sz="2400" b="1" dirty="0" smtClean="0"/>
              <a:t> </a:t>
            </a:r>
            <a:endParaRPr lang="it-IT" sz="2400" b="1" dirty="0"/>
          </a:p>
        </p:txBody>
      </p:sp>
      <p:sp>
        <p:nvSpPr>
          <p:cNvPr id="19460" name="Line 10"/>
          <p:cNvSpPr>
            <a:spLocks noChangeShapeType="1"/>
          </p:cNvSpPr>
          <p:nvPr/>
        </p:nvSpPr>
        <p:spPr bwMode="auto">
          <a:xfrm flipH="1">
            <a:off x="4572000" y="2996952"/>
            <a:ext cx="936100" cy="57606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-1" y="11113"/>
            <a:ext cx="7668345" cy="897607"/>
          </a:xfrm>
        </p:spPr>
        <p:txBody>
          <a:bodyPr/>
          <a:lstStyle/>
          <a:p>
            <a:pPr>
              <a:defRPr/>
            </a:pPr>
            <a:r>
              <a:rPr lang="it-IT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strumento  alternativo per la gestione del conflitto</a:t>
            </a:r>
            <a:endParaRPr lang="it-IT" sz="3200" b="1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2123728" y="2996952"/>
            <a:ext cx="64770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148064" y="1412776"/>
            <a:ext cx="1944687" cy="1944216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2400" b="1" dirty="0"/>
              <a:t>Mediazione </a:t>
            </a:r>
          </a:p>
          <a:p>
            <a:pPr algn="ctr">
              <a:defRPr/>
            </a:pPr>
            <a:r>
              <a:rPr lang="it-IT" sz="2400" b="1" dirty="0"/>
              <a:t>in </a:t>
            </a:r>
            <a:r>
              <a:rPr lang="it-IT" sz="2400" b="1" dirty="0" smtClean="0"/>
              <a:t>sanità </a:t>
            </a:r>
            <a:endParaRPr lang="it-IT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0" y="3501008"/>
            <a:ext cx="2771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Mediazione civile</a:t>
            </a:r>
          </a:p>
          <a:p>
            <a:pPr>
              <a:buNone/>
              <a:defRPr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obbligatoria </a:t>
            </a:r>
          </a:p>
          <a:p>
            <a:pPr>
              <a:buNone/>
              <a:defRPr/>
            </a:pP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21.06.2013 n. 69 </a:t>
            </a:r>
          </a:p>
          <a:p>
            <a:pPr>
              <a:buNone/>
              <a:defRPr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Strumento giuridico per pervenire ad un accordo economico di conciliazione  tra le parti evitando l’avvio di procedure giudiziarie </a:t>
            </a:r>
          </a:p>
          <a:p>
            <a:pPr algn="just">
              <a:buNone/>
              <a:defRPr/>
            </a:pPr>
            <a:endPara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  <a:defRPr/>
            </a:pPr>
            <a:endParaRPr lang="it-IT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  <a:defRPr/>
            </a:pPr>
            <a:endParaRPr lang="it-IT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  <a:defRPr/>
            </a:pPr>
            <a:endParaRPr lang="it-IT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  <a:defRPr/>
            </a:pPr>
            <a:endParaRPr lang="it-IT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  <a:defRPr/>
            </a:pPr>
            <a:endParaRPr lang="it-IT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  <a:defRPr/>
            </a:pPr>
            <a:endParaRPr lang="it-IT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  <a:defRPr/>
            </a:pPr>
            <a:endParaRPr lang="it-IT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860032" y="3501008"/>
            <a:ext cx="28438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Mediazione in sanità:</a:t>
            </a:r>
          </a:p>
          <a:p>
            <a:pPr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Strumento non giuridico</a:t>
            </a:r>
          </a:p>
          <a:p>
            <a:pPr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Recupero della relazione di fiducia tra le parti e possibile prevenzione dell’avvio di procedure giudiziarie e/o risarcitorie</a:t>
            </a:r>
          </a:p>
          <a:p>
            <a:pPr>
              <a:defRPr/>
            </a:pP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 organizzativo  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729412" cy="1362075"/>
          </a:xfrm>
        </p:spPr>
        <p:txBody>
          <a:bodyPr/>
          <a:lstStyle/>
          <a:p>
            <a:pPr defTabSz="977900">
              <a:lnSpc>
                <a:spcPct val="90000"/>
              </a:lnSpc>
              <a:spcAft>
                <a:spcPct val="35000"/>
              </a:spcAft>
              <a:defRPr/>
            </a:pPr>
            <a:endParaRPr lang="it-IT" dirty="0">
              <a:ln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17413" name="Picture 2" descr="C:\Documents and Settings\Luca Ribani\Desktop\risk.jpg"/>
          <p:cNvPicPr>
            <a:picLocks noChangeAspect="1" noChangeArrowheads="1"/>
          </p:cNvPicPr>
          <p:nvPr/>
        </p:nvPicPr>
        <p:blipFill>
          <a:blip r:embed="rId2" cstate="print"/>
          <a:srcRect l="3111" r="729" b="3671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216024"/>
            <a:ext cx="9144000" cy="1988840"/>
          </a:xfrm>
        </p:spPr>
        <p:txBody>
          <a:bodyPr/>
          <a:lstStyle/>
          <a:p>
            <a:pPr>
              <a:defRPr/>
            </a:pPr>
            <a:endParaRPr lang="it-IT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segnalazioni di interesse per  la gestione del rischio</a:t>
            </a:r>
          </a:p>
          <a:p>
            <a:pPr>
              <a:defRPr/>
            </a:pPr>
            <a:r>
              <a:rPr lang="it-IT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  aziendale PO27AUSLBO </a:t>
            </a:r>
            <a:endParaRPr lang="it-IT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  aziendale PO56AUSLBO</a:t>
            </a:r>
          </a:p>
          <a:p>
            <a:pPr>
              <a:defRPr/>
            </a:pPr>
            <a:r>
              <a:rPr lang="it-IT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  aziendale P112AUSLBO</a:t>
            </a:r>
          </a:p>
          <a:p>
            <a:pPr>
              <a:defRPr/>
            </a:pPr>
            <a:endParaRPr lang="it-IT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" y="1196752"/>
            <a:ext cx="9141584" cy="568863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188641"/>
            <a:ext cx="76683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percorso delle segnalazioni per arrivare alla Mediazione </a:t>
            </a:r>
          </a:p>
          <a:p>
            <a:pPr>
              <a:defRPr/>
            </a:pPr>
            <a:endParaRPr lang="it-IT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77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2008"/>
            <a:ext cx="7596336" cy="980728"/>
          </a:xfrm>
        </p:spPr>
        <p:txBody>
          <a:bodyPr/>
          <a:lstStyle/>
          <a:p>
            <a:r>
              <a:rPr lang="it-I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 aziendale di mediazione in sanità  </a:t>
            </a:r>
            <a:r>
              <a:rPr lang="it-IT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 aziendale P056AUSLBO</a:t>
            </a:r>
            <a:endParaRPr lang="it-IT" sz="2000" dirty="0">
              <a:solidFill>
                <a:srgbClr val="FFC000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79511" y="1844825"/>
          <a:ext cx="7344817" cy="3871318"/>
        </p:xfrm>
        <a:graphic>
          <a:graphicData uri="http://schemas.openxmlformats.org/drawingml/2006/table">
            <a:tbl>
              <a:tblPr/>
              <a:tblGrid>
                <a:gridCol w="1790060"/>
                <a:gridCol w="2026637"/>
                <a:gridCol w="1658955"/>
                <a:gridCol w="1869165"/>
              </a:tblGrid>
              <a:tr h="529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COSA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CHI</a:t>
                      </a:r>
                      <a:endParaRPr lang="it-IT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COME</a:t>
                      </a:r>
                      <a:endParaRPr lang="it-IT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OUTPUT</a:t>
                      </a:r>
                      <a:endParaRPr lang="it-IT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173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ARRIVO RICHIESTA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DIRETTORI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, RESPONSABILI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MAIL, FAX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ATTIVAZIONE 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MEDIATORI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3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ANALISI 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DELLA DOMANDA </a:t>
                      </a: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MEDIATORI </a:t>
                      </a:r>
                      <a:endParaRPr lang="it-IT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ESAME 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ISTRUTTORIA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PRESA 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IN CARICO DEL CASO 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0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ASCOLTO  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INDIVIDUALE 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MEDIATORI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, UTENTI, PROFESSIONISTI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ANALISI 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APPROFONDITA DEL CONFLITTO  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PROPOSTA 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INCONTRO CONGIUNTO </a:t>
                      </a: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dirty="0" err="1" smtClean="0">
                          <a:latin typeface="+mj-lt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MEDIAZIONE 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0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MEDIAZIONE </a:t>
                      </a:r>
                      <a:endParaRPr lang="it-IT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MEDIATORI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, UTENTI, PROFESSIONISTI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RIAPERTURA 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DIALOGO TRA LE PARTI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RECUPERO 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DELLA RELAZIONE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0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FEED</a:t>
                      </a:r>
                      <a:r>
                        <a:rPr lang="it-IT" sz="12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BACK</a:t>
                      </a: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DIRETTORI E 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RESPONSABILI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MEDIATORI</a:t>
                      </a:r>
                      <a:endParaRPr lang="it-IT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LETTERA 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E/O INCONTRO 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j-lt"/>
                          <a:ea typeface="Times New Roman"/>
                          <a:cs typeface="Times New Roman"/>
                        </a:rPr>
                        <a:t>IPOTESI </a:t>
                      </a:r>
                      <a:r>
                        <a:rPr lang="it-IT" sz="1200" dirty="0" err="1">
                          <a:latin typeface="+mj-lt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 AZIONI </a:t>
                      </a:r>
                      <a:r>
                        <a:rPr lang="it-IT" sz="1200" dirty="0" err="1">
                          <a:latin typeface="+mj-lt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it-IT" sz="1200" dirty="0">
                          <a:latin typeface="+mj-lt"/>
                          <a:ea typeface="Times New Roman"/>
                          <a:cs typeface="Times New Roman"/>
                        </a:rPr>
                        <a:t> MIGLIORAMENTO 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778625" cy="1282154"/>
          </a:xfrm>
        </p:spPr>
        <p:txBody>
          <a:bodyPr/>
          <a:lstStyle/>
          <a:p>
            <a:r>
              <a:rPr lang="it-IT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 di attività</a:t>
            </a:r>
            <a:r>
              <a:rPr lang="it-IT" sz="4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dirty="0" smtClean="0">
                <a:solidFill>
                  <a:srgbClr val="FFC000"/>
                </a:solidFill>
              </a:rPr>
              <a:t>PERIODO (01.01.2012 – 31.12.2013)</a:t>
            </a:r>
            <a:endParaRPr lang="it-IT" sz="2400" dirty="0">
              <a:solidFill>
                <a:srgbClr val="FFC00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535712"/>
              </p:ext>
            </p:extLst>
          </p:nvPr>
        </p:nvGraphicFramePr>
        <p:xfrm>
          <a:off x="539552" y="2276872"/>
          <a:ext cx="6840760" cy="169563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710190"/>
                <a:gridCol w="1710190"/>
                <a:gridCol w="1710190"/>
                <a:gridCol w="1710190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it-IT" sz="2000" kern="1200" dirty="0" smtClean="0">
                        <a:ln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2000" kern="1200" dirty="0" smtClean="0">
                          <a:ln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+mn-ea"/>
                          <a:cs typeface="+mn-cs"/>
                        </a:rPr>
                        <a:t>Ascolti </a:t>
                      </a:r>
                      <a:endParaRPr lang="it-IT" sz="2000" kern="1200" dirty="0">
                        <a:ln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kern="1200" dirty="0" smtClean="0">
                        <a:ln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it-IT" sz="2000" kern="1200" dirty="0" smtClean="0">
                          <a:ln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+mn-ea"/>
                          <a:cs typeface="+mn-cs"/>
                        </a:rPr>
                        <a:t>Professionisti</a:t>
                      </a:r>
                      <a:endParaRPr lang="it-IT" sz="2000" kern="1200" dirty="0">
                        <a:ln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kern="1200" dirty="0" smtClean="0">
                        <a:ln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2000" kern="1200" dirty="0" smtClean="0">
                          <a:ln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+mn-ea"/>
                          <a:cs typeface="+mn-cs"/>
                        </a:rPr>
                        <a:t>Cittadini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kern="1200" dirty="0" smtClean="0">
                        <a:ln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2000" kern="1200" dirty="0" smtClean="0">
                          <a:ln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itchFamily="34" charset="0"/>
                          <a:ea typeface="+mn-ea"/>
                          <a:cs typeface="+mn-cs"/>
                        </a:rPr>
                        <a:t>Mediazioni</a:t>
                      </a:r>
                    </a:p>
                    <a:p>
                      <a:endParaRPr lang="it-IT" sz="2000" kern="1200" dirty="0">
                        <a:ln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89796">
                <a:tc>
                  <a:txBody>
                    <a:bodyPr/>
                    <a:lstStyle/>
                    <a:p>
                      <a:pPr algn="ctr"/>
                      <a:endParaRPr lang="it-IT" sz="1800" b="1" dirty="0" smtClean="0"/>
                    </a:p>
                    <a:p>
                      <a:pPr algn="ctr"/>
                      <a:r>
                        <a:rPr lang="it-IT" sz="2000" b="1" dirty="0" smtClean="0"/>
                        <a:t>185</a:t>
                      </a:r>
                      <a:endParaRPr lang="it-IT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108</a:t>
                      </a:r>
                      <a:endParaRPr lang="it-IT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77</a:t>
                      </a:r>
                      <a:endParaRPr lang="it-IT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64</a:t>
                      </a:r>
                      <a:endParaRPr lang="it-IT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16824" cy="648072"/>
          </a:xfrm>
        </p:spPr>
        <p:txBody>
          <a:bodyPr>
            <a:noAutofit/>
          </a:bodyPr>
          <a:lstStyle/>
          <a:p>
            <a:r>
              <a:rPr lang="it-IT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1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7128792" cy="1512168"/>
          </a:xfrm>
        </p:spPr>
        <p:txBody>
          <a:bodyPr/>
          <a:lstStyle/>
          <a:p>
            <a:r>
              <a:rPr lang="it-IT" sz="1800" dirty="0" smtClean="0"/>
              <a:t>     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800" b="0" dirty="0" smtClean="0"/>
              <a:t> Scarsa qualità della comunicazione/informazione che intercorre tra professionisti e pazienti. In particolare le aspettative del paziente o del familiare sono diverse rispetto a quanto il professionista ritiene utile comunicare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800" b="0" dirty="0" smtClean="0"/>
              <a:t>Passaggio di informazioni trasversali critico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800" b="0" dirty="0" smtClean="0"/>
              <a:t>Aspetti emotivi ed emozionali sottovalutati</a:t>
            </a:r>
            <a:endParaRPr lang="it-IT" sz="1800" b="0" dirty="0"/>
          </a:p>
        </p:txBody>
      </p:sp>
      <p:sp>
        <p:nvSpPr>
          <p:cNvPr id="6" name="Rettangolo 5"/>
          <p:cNvSpPr/>
          <p:nvPr/>
        </p:nvSpPr>
        <p:spPr>
          <a:xfrm>
            <a:off x="179512" y="2924945"/>
            <a:ext cx="3103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</a:t>
            </a:r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RGANIZZATIVI</a:t>
            </a:r>
          </a:p>
          <a:p>
            <a:endParaRPr lang="it-IT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9512" y="2996952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endParaRPr lang="it-IT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it-IT" dirty="0" smtClean="0">
                <a:latin typeface="+mj-lt"/>
                <a:ea typeface="Times New Roman" pitchFamily="18" charset="0"/>
                <a:cs typeface="Arial" pitchFamily="34" charset="0"/>
              </a:rPr>
              <a:t>Frammentazione nei percorsi diagnostico terapeutici e assistenziali, aziendali e talora interaziendali</a:t>
            </a:r>
          </a:p>
          <a:p>
            <a:pPr lvl="0" algn="just" eaLnBrk="0" hangingPunct="0">
              <a:buFont typeface="Wingdings" pitchFamily="2" charset="2"/>
              <a:buChar char="Ø"/>
            </a:pPr>
            <a:r>
              <a:rPr lang="it-IT" dirty="0" smtClean="0">
                <a:latin typeface="+mj-lt"/>
                <a:ea typeface="Times New Roman" pitchFamily="18" charset="0"/>
                <a:cs typeface="Arial" pitchFamily="34" charset="0"/>
              </a:rPr>
              <a:t> Mancanza o non osservanza di procedure aziendali</a:t>
            </a:r>
          </a:p>
          <a:p>
            <a:pPr lvl="0" algn="just" eaLnBrk="0" hangingPunct="0">
              <a:buFont typeface="Wingdings" pitchFamily="2" charset="2"/>
              <a:buChar char="Ø"/>
            </a:pPr>
            <a:r>
              <a:rPr lang="it-IT" dirty="0" smtClean="0">
                <a:latin typeface="+mj-lt"/>
                <a:ea typeface="Times New Roman" pitchFamily="18" charset="0"/>
                <a:cs typeface="Arial" pitchFamily="34" charset="0"/>
              </a:rPr>
              <a:t> Carenza/inadeguatezza nell’utilizzo delle strutture che rende talora difficile il rispetto della privacy</a:t>
            </a:r>
          </a:p>
          <a:p>
            <a:pPr lvl="0" algn="just" eaLnBrk="0" hangingPunct="0">
              <a:buFont typeface="Wingdings" pitchFamily="2" charset="2"/>
              <a:buChar char="Ø"/>
            </a:pPr>
            <a:r>
              <a:rPr lang="it-IT" dirty="0" smtClean="0">
                <a:latin typeface="+mj-lt"/>
                <a:ea typeface="Times New Roman" pitchFamily="18" charset="0"/>
                <a:cs typeface="Arial" pitchFamily="34" charset="0"/>
              </a:rPr>
              <a:t> Criticità nella gestione complessiva del paziente esterno, ricoverato in altre strutture che affluisce alla struttura aziendale</a:t>
            </a:r>
            <a:endParaRPr lang="it-IT" dirty="0" smtClean="0">
              <a:latin typeface="+mj-l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1520" y="5301208"/>
            <a:ext cx="925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TECNICI</a:t>
            </a:r>
            <a:endParaRPr lang="it-IT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 rot="10800000" flipV="1">
            <a:off x="251520" y="5733256"/>
            <a:ext cx="4587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/>
              <a:t>Gestione dei  farmaci – vaccini 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Addestramento del personale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0" y="0"/>
            <a:ext cx="7668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PROBLEMI  EMERSI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51520" y="476672"/>
            <a:ext cx="317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COMUNICATIVI E RELAZIONALI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7416824" cy="1700808"/>
          </a:xfrm>
        </p:spPr>
        <p:txBody>
          <a:bodyPr/>
          <a:lstStyle/>
          <a:p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Criticità: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Trasformare in cultura per tutta l’organizzazione  le azioni di miglioramento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it-IT" sz="2400" dirty="0" smtClean="0">
                <a:solidFill>
                  <a:srgbClr val="FFC000"/>
                </a:solidFill>
              </a:rPr>
              <a:t/>
            </a:r>
            <a:br>
              <a:rPr lang="it-IT" sz="2400" dirty="0" smtClean="0">
                <a:solidFill>
                  <a:srgbClr val="FFC000"/>
                </a:solidFill>
              </a:rPr>
            </a:br>
            <a:endParaRPr lang="it-IT" sz="24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Documents and Settings\Daniela Buriola\Documenti\Immagini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262" y="1981994"/>
            <a:ext cx="4762500" cy="3762375"/>
          </a:xfrm>
          <a:prstGeom prst="rect">
            <a:avLst/>
          </a:prstGeom>
          <a:noFill/>
        </p:spPr>
      </p:pic>
      <p:pic>
        <p:nvPicPr>
          <p:cNvPr id="5" name="Picture 2" descr="C:\Documents and Settings\Daniela Buriola\Documenti\Immagini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47625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Daniela Buriola\Documenti\Immagini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056" y="2141240"/>
            <a:ext cx="47625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7668344" cy="1143000"/>
          </a:xfrm>
        </p:spPr>
        <p:txBody>
          <a:bodyPr/>
          <a:lstStyle/>
          <a:p>
            <a:r>
              <a:rPr lang="it-IT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Rapporto tra richieste di risarcimento e mediazioni nel quinquennio</a:t>
            </a:r>
            <a:endParaRPr lang="it-IT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79512" y="1484784"/>
          <a:ext cx="7344815" cy="3653568"/>
        </p:xfrm>
        <a:graphic>
          <a:graphicData uri="http://schemas.openxmlformats.org/drawingml/2006/table">
            <a:tbl>
              <a:tblPr/>
              <a:tblGrid>
                <a:gridCol w="603474"/>
                <a:gridCol w="1252005"/>
                <a:gridCol w="1216550"/>
                <a:gridCol w="1506101"/>
                <a:gridCol w="1360587"/>
                <a:gridCol w="1406098"/>
              </a:tblGrid>
              <a:tr h="1064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anni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N.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richieste risarcimento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N.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mediazioni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mediazioni 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su  N. richieste </a:t>
                      </a: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risarcimento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endParaRPr lang="it-IT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richieste </a:t>
                      </a: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risarcimento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su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N. mediazioni 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richieste </a:t>
                      </a: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risarcimento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 N.  mediazioni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5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2009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289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13%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10%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5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316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4%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25%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5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+mn-lt"/>
                          <a:ea typeface="Times New Roman"/>
                          <a:cs typeface="Times New Roman"/>
                        </a:rPr>
                        <a:t>2011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292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12%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23%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5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+mn-lt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+mn-lt"/>
                          <a:ea typeface="Times New Roman"/>
                          <a:cs typeface="Times New Roman"/>
                        </a:rPr>
                        <a:t>277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12%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26%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5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233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13%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17%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5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2014*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+mn-lt"/>
                          <a:ea typeface="Times New Roman"/>
                          <a:cs typeface="Times New Roman"/>
                        </a:rPr>
                        <a:t>141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17%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17%</a:t>
                      </a:r>
                      <a:endParaRPr lang="it-IT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853" marR="6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79512" y="522920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 smtClean="0"/>
          </a:p>
          <a:p>
            <a:pPr>
              <a:buFont typeface="Arial" charset="0"/>
              <a:buChar char="•"/>
            </a:pPr>
            <a:endParaRPr lang="it-IT" sz="1400" dirty="0" smtClean="0"/>
          </a:p>
          <a:p>
            <a:pPr>
              <a:buFont typeface="Arial" charset="0"/>
              <a:buChar char="•"/>
            </a:pPr>
            <a:endParaRPr lang="it-IT" sz="1400" dirty="0" smtClean="0"/>
          </a:p>
          <a:p>
            <a:pPr>
              <a:buFont typeface="Arial" charset="0"/>
              <a:buChar char="•"/>
            </a:pP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179512" y="530120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* 1° semestre 2014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588</Words>
  <Application>Microsoft Office PowerPoint</Application>
  <PresentationFormat>Presentazione su schermo (4:3)</PresentationFormat>
  <Paragraphs>209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  Un’ opportunità di cura per l’organizzazione: La   mediazione dei conflitti in sanità.  </vt:lpstr>
      <vt:lpstr>Uno strumento  alternativo per la gestione del conflitto</vt:lpstr>
      <vt:lpstr>Diapositiva 3</vt:lpstr>
      <vt:lpstr>Diapositiva 4</vt:lpstr>
      <vt:lpstr>Procedura aziendale di mediazione in sanità    Procedura aziendale P056AUSLBO</vt:lpstr>
      <vt:lpstr>Dati di attività PERIODO (01.01.2012 – 31.12.2013)</vt:lpstr>
      <vt:lpstr>    </vt:lpstr>
      <vt:lpstr>  Criticità:  Trasformare in cultura per tutta l’organizzazione  le azioni di miglioramento   </vt:lpstr>
      <vt:lpstr>Rapporto tra richieste di risarcimento e mediazioni nel quinquennio</vt:lpstr>
      <vt:lpstr>Prospettive  per il futuro 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Ivano</dc:creator>
  <cp:lastModifiedBy>Xp Professional SP 3 Italiano</cp:lastModifiedBy>
  <cp:revision>411</cp:revision>
  <dcterms:created xsi:type="dcterms:W3CDTF">2012-09-14T13:24:32Z</dcterms:created>
  <dcterms:modified xsi:type="dcterms:W3CDTF">2014-10-30T13:20:45Z</dcterms:modified>
</cp:coreProperties>
</file>